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65" r:id="rId4"/>
    <p:sldId id="263" r:id="rId5"/>
    <p:sldId id="270" r:id="rId6"/>
    <p:sldId id="272" r:id="rId7"/>
    <p:sldId id="271" r:id="rId8"/>
    <p:sldId id="259" r:id="rId9"/>
    <p:sldId id="260" r:id="rId10"/>
    <p:sldId id="261" r:id="rId11"/>
    <p:sldId id="262" r:id="rId12"/>
    <p:sldId id="258" r:id="rId13"/>
    <p:sldId id="266" r:id="rId14"/>
    <p:sldId id="267" r:id="rId15"/>
    <p:sldId id="268" r:id="rId16"/>
    <p:sldId id="269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89524" autoAdjust="0"/>
  </p:normalViewPr>
  <p:slideViewPr>
    <p:cSldViewPr>
      <p:cViewPr varScale="1">
        <p:scale>
          <a:sx n="82" d="100"/>
          <a:sy n="82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31.03.2017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57166"/>
            <a:ext cx="8424936" cy="1857388"/>
          </a:xfrm>
        </p:spPr>
        <p:txBody>
          <a:bodyPr>
            <a:noAutofit/>
          </a:bodyPr>
          <a:lstStyle/>
          <a:p>
            <a:pPr algn="ctr"/>
            <a:r>
              <a:rPr lang="ru-RU" sz="5400" dirty="0" err="1" smtClean="0"/>
              <a:t>Тыпы</a:t>
            </a:r>
            <a:r>
              <a:rPr lang="ru-RU" sz="5400" dirty="0" smtClean="0"/>
              <a:t> </a:t>
            </a:r>
            <a:br>
              <a:rPr lang="ru-RU" sz="5400" dirty="0" smtClean="0"/>
            </a:br>
            <a:r>
              <a:rPr lang="ru-RU" sz="5400" dirty="0" smtClean="0"/>
              <a:t>простых </a:t>
            </a:r>
            <a:r>
              <a:rPr lang="ru-RU" sz="5400" dirty="0" err="1" smtClean="0"/>
              <a:t>сказаў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9" y="2060848"/>
            <a:ext cx="4391347" cy="4392488"/>
          </a:xfrm>
        </p:spPr>
        <p:txBody>
          <a:bodyPr>
            <a:normAutofit/>
          </a:bodyPr>
          <a:lstStyle/>
          <a:p>
            <a:pPr algn="ctr"/>
            <a:endParaRPr lang="be-BY" b="1" dirty="0" smtClean="0">
              <a:solidFill>
                <a:srgbClr val="FF9900"/>
              </a:solidFill>
            </a:endParaRPr>
          </a:p>
          <a:p>
            <a:pPr algn="ctr"/>
            <a:r>
              <a:rPr lang="be-BY" b="1" dirty="0" smtClean="0">
                <a:solidFill>
                  <a:srgbClr val="CC9900"/>
                </a:solidFill>
              </a:rPr>
              <a:t>ЛЕКЦЫЯ-ПРЭЗЕНТАЦЫЯ </a:t>
            </a:r>
          </a:p>
          <a:p>
            <a:pPr algn="ctr"/>
            <a:r>
              <a:rPr lang="be-BY" b="1" dirty="0" smtClean="0">
                <a:solidFill>
                  <a:srgbClr val="CC9900"/>
                </a:solidFill>
              </a:rPr>
              <a:t>па БЕЛАРУСКАЙ МОВЕ</a:t>
            </a:r>
          </a:p>
          <a:p>
            <a:pPr algn="ctr"/>
            <a:endParaRPr lang="be-BY" b="1" dirty="0" smtClean="0">
              <a:solidFill>
                <a:srgbClr val="CC9900"/>
              </a:solidFill>
            </a:endParaRPr>
          </a:p>
          <a:p>
            <a:pPr algn="ctr"/>
            <a:endParaRPr lang="be-BY" b="1" dirty="0" smtClean="0">
              <a:solidFill>
                <a:srgbClr val="FFC000"/>
              </a:solidFill>
            </a:endParaRPr>
          </a:p>
          <a:p>
            <a:pPr algn="ctr"/>
            <a:r>
              <a:rPr lang="be-BY" b="1" dirty="0" smtClean="0">
                <a:solidFill>
                  <a:schemeClr val="accent1">
                    <a:lumMod val="75000"/>
                  </a:schemeClr>
                </a:solidFill>
              </a:rPr>
              <a:t>для слухачоў </a:t>
            </a:r>
          </a:p>
          <a:p>
            <a:pPr algn="ctr"/>
            <a:r>
              <a:rPr lang="be-BY" b="1" dirty="0" smtClean="0">
                <a:solidFill>
                  <a:schemeClr val="accent1">
                    <a:lumMod val="75000"/>
                  </a:schemeClr>
                </a:solidFill>
              </a:rPr>
              <a:t>падрыхтоўчага аддзялення </a:t>
            </a:r>
          </a:p>
          <a:p>
            <a:pPr algn="ctr"/>
            <a:r>
              <a:rPr lang="be-BY" b="1" dirty="0" smtClean="0">
                <a:solidFill>
                  <a:schemeClr val="accent1">
                    <a:lumMod val="75000"/>
                  </a:schemeClr>
                </a:solidFill>
              </a:rPr>
              <a:t>і падрыхтоўчых курсаў</a:t>
            </a:r>
            <a:endParaRPr lang="be-BY" alt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>
              <a:spcBef>
                <a:spcPct val="0"/>
              </a:spcBef>
              <a:buClrTx/>
            </a:pPr>
            <a:endParaRPr lang="be-BY" altLang="ru-RU" b="1" dirty="0" smtClean="0">
              <a:solidFill>
                <a:srgbClr val="CC9900"/>
              </a:solidFill>
            </a:endParaRPr>
          </a:p>
          <a:p>
            <a:pPr algn="l">
              <a:spcBef>
                <a:spcPct val="0"/>
              </a:spcBef>
              <a:buClrTx/>
            </a:pPr>
            <a:r>
              <a:rPr lang="be-BY" altLang="ru-RU" b="1" dirty="0" smtClean="0">
                <a:solidFill>
                  <a:srgbClr val="CC9900"/>
                </a:solidFill>
              </a:rPr>
              <a:t>Складальнік  </a:t>
            </a:r>
            <a:r>
              <a:rPr lang="be-BY" altLang="ru-RU" b="1" dirty="0" smtClean="0">
                <a:solidFill>
                  <a:srgbClr val="CC99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be-BY" altLang="ru-RU" b="1" dirty="0" smtClean="0">
                <a:solidFill>
                  <a:srgbClr val="CC9900"/>
                </a:solidFill>
              </a:rPr>
              <a:t>  </a:t>
            </a:r>
          </a:p>
          <a:p>
            <a:pPr algn="l">
              <a:spcBef>
                <a:spcPct val="0"/>
              </a:spcBef>
              <a:buClrTx/>
            </a:pPr>
            <a:r>
              <a:rPr lang="be-BY" altLang="ru-RU" sz="1800" b="1" dirty="0" smtClean="0">
                <a:solidFill>
                  <a:srgbClr val="CC9900"/>
                </a:solidFill>
              </a:rPr>
              <a:t>дацэнт кафедры </a:t>
            </a:r>
          </a:p>
          <a:p>
            <a:pPr algn="l">
              <a:spcBef>
                <a:spcPct val="0"/>
              </a:spcBef>
              <a:buClrTx/>
            </a:pPr>
            <a:r>
              <a:rPr lang="be-BY" altLang="ru-RU" sz="1800" b="1" dirty="0" smtClean="0">
                <a:solidFill>
                  <a:srgbClr val="CC9900"/>
                </a:solidFill>
              </a:rPr>
              <a:t>давузаўскай падрыхтоўкі </a:t>
            </a:r>
          </a:p>
          <a:p>
            <a:pPr algn="l">
              <a:spcBef>
                <a:spcPct val="0"/>
              </a:spcBef>
              <a:buClrTx/>
            </a:pPr>
            <a:r>
              <a:rPr lang="be-BY" altLang="ru-RU" sz="1800" b="1" dirty="0" smtClean="0">
                <a:solidFill>
                  <a:srgbClr val="CC9900"/>
                </a:solidFill>
              </a:rPr>
              <a:t>і прафарыентацыі </a:t>
            </a:r>
          </a:p>
          <a:p>
            <a:pPr algn="l">
              <a:spcBef>
                <a:spcPct val="0"/>
              </a:spcBef>
              <a:buClrTx/>
            </a:pPr>
            <a:r>
              <a:rPr lang="be-BY" altLang="ru-RU" b="1" dirty="0" smtClean="0">
                <a:solidFill>
                  <a:schemeClr val="accent1">
                    <a:lumMod val="75000"/>
                  </a:schemeClr>
                </a:solidFill>
              </a:rPr>
              <a:t>С.В. Чайкова</a:t>
            </a:r>
            <a:endParaRPr lang="ru-RU" alt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7" name="Picture 2" descr="C:\Users\Public\Pictures\Sample Pictures\Lighthou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428868"/>
            <a:ext cx="4000528" cy="40719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2293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34752" cy="2786082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be-BY" sz="2800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be-BY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be-BY" sz="2800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be-BY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be-BY" sz="2800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be-BY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</a:br>
            <a:r>
              <a:rPr lang="ru-RU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</a:br>
            <a:r>
              <a:rPr lang="be-BY" sz="40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ІІ. ВЫКАЗНІКАВЫЯ</a:t>
            </a:r>
            <a:br>
              <a:rPr lang="be-BY" sz="40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(з галоўным членам – </a:t>
            </a:r>
            <a:r>
              <a:rPr lang="be-BY" sz="4000" i="1" u="dbl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выказнікам</a:t>
            </a:r>
            <a:r>
              <a:rPr lang="be-BY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/>
                <a:ea typeface="Times New Roman"/>
                <a:cs typeface="Times New Roman"/>
              </a:rPr>
            </a:br>
            <a:r>
              <a:rPr lang="be-BY" sz="40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0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0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0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</a:br>
            <a:endParaRPr lang="ru-RU" sz="4000" dirty="0">
              <a:solidFill>
                <a:srgbClr val="7030A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3000372"/>
          <a:ext cx="8429684" cy="2571768"/>
        </p:xfrm>
        <a:graphic>
          <a:graphicData uri="http://schemas.openxmlformats.org/drawingml/2006/table">
            <a:tbl>
              <a:tblPr/>
              <a:tblGrid>
                <a:gridCol w="1714512"/>
                <a:gridCol w="2071702"/>
                <a:gridCol w="2214578"/>
                <a:gridCol w="2428892"/>
              </a:tblGrid>
              <a:tr h="2571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пэўна-асабовыя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326390" algn="l"/>
                        </a:tabLst>
                      </a:pPr>
                      <a:r>
                        <a:rPr lang="be-BY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</a:t>
                      </a:r>
                    </a:p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326390" algn="l"/>
                        </a:tabLst>
                      </a:pPr>
                      <a:r>
                        <a:rPr lang="be-BY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няпэўна-асабовыя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92100" algn="l"/>
                        </a:tabLst>
                      </a:pPr>
                      <a:r>
                        <a:rPr lang="be-BY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</a:t>
                      </a:r>
                    </a:p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92100" algn="l"/>
                        </a:tabLst>
                      </a:pPr>
                      <a:r>
                        <a:rPr lang="be-BY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абагулена-асабовыя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58445" algn="l"/>
                        </a:tabLst>
                      </a:pPr>
                      <a:r>
                        <a:rPr lang="be-BY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</a:t>
                      </a:r>
                    </a:p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58445" algn="l"/>
                        </a:tabLst>
                      </a:pPr>
                      <a:r>
                        <a:rPr lang="be-BY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безасабовыя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719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71480"/>
            <a:ext cx="8352928" cy="1143008"/>
          </a:xfrm>
        </p:spPr>
        <p:txBody>
          <a:bodyPr>
            <a:noAutofit/>
          </a:bodyPr>
          <a:lstStyle/>
          <a:p>
            <a:pPr algn="ctr"/>
            <a:r>
              <a:rPr lang="be-BY" sz="40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б) пэўна-асабовыя сказы</a:t>
            </a:r>
            <a:r>
              <a:rPr lang="ru-RU" sz="4000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sz="4000" dirty="0" smtClean="0">
                <a:solidFill>
                  <a:srgbClr val="7030A0"/>
                </a:solidFill>
                <a:latin typeface="Calibri"/>
                <a:ea typeface="Times New Roman"/>
                <a:cs typeface="Times New Roman"/>
              </a:rPr>
            </a:br>
            <a:endParaRPr lang="ru-RU" sz="4000" dirty="0">
              <a:solidFill>
                <a:srgbClr val="7030A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42910" y="1214422"/>
          <a:ext cx="7786742" cy="4542648"/>
        </p:xfrm>
        <a:graphic>
          <a:graphicData uri="http://schemas.openxmlformats.org/drawingml/2006/table">
            <a:tbl>
              <a:tblPr/>
              <a:tblGrid>
                <a:gridCol w="7786742"/>
              </a:tblGrid>
              <a:tr h="9286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дзеянне ў іх выконваецца пэўнай, </a:t>
                      </a:r>
                      <a:endParaRPr lang="be-BY" sz="2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але </a:t>
                      </a: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не названай у сказе асобай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9071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выказнік выражаны дзеясловам </a:t>
                      </a:r>
                      <a:endParaRPr lang="be-BY" sz="28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форме 1-ай і 2-ой асобы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адз. і мн. ліку абвеснага ладу 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або 2-ой асобы загаднага ладу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598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i="1" u="dbl" dirty="0">
                          <a:latin typeface="Times New Roman"/>
                          <a:ea typeface="Times New Roman"/>
                          <a:cs typeface="Times New Roman"/>
                        </a:rPr>
                        <a:t>Шлю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 падзяку вёскам і сябрам, жытнім копам на шырокім полі. </a:t>
                      </a:r>
                      <a:r>
                        <a:rPr lang="be-BY" sz="28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(можна падставіць асабовы займеннік </a:t>
                      </a:r>
                      <a:r>
                        <a:rPr lang="be-BY" sz="2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28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:  </a:t>
                      </a:r>
                      <a:r>
                        <a:rPr lang="be-BY" sz="2800" b="1" i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28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8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шлю</a:t>
                      </a:r>
                      <a:r>
                        <a:rPr lang="be-BY" sz="2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падзяку…</a:t>
                      </a:r>
                      <a:r>
                        <a:rPr lang="be-BY" sz="28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ru-RU" sz="28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831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00042"/>
            <a:ext cx="8280920" cy="1143008"/>
          </a:xfrm>
        </p:spPr>
        <p:txBody>
          <a:bodyPr>
            <a:noAutofit/>
          </a:bodyPr>
          <a:lstStyle/>
          <a:p>
            <a:pPr lvl="0" algn="ctr"/>
            <a: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32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32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4800" dirty="0" smtClean="0">
                <a:solidFill>
                  <a:srgbClr val="FFFF0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sz="4800" dirty="0" smtClean="0">
                <a:solidFill>
                  <a:srgbClr val="FFFF00"/>
                </a:solidFill>
                <a:latin typeface="Calibri"/>
                <a:ea typeface="Times New Roman"/>
                <a:cs typeface="Times New Roman"/>
              </a:rPr>
            </a:br>
            <a:endParaRPr lang="ru-RU" sz="4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530104"/>
          <a:ext cx="8215370" cy="4416552"/>
        </p:xfrm>
        <a:graphic>
          <a:graphicData uri="http://schemas.openxmlformats.org/drawingml/2006/table">
            <a:tbl>
              <a:tblPr/>
              <a:tblGrid>
                <a:gridCol w="8215370"/>
              </a:tblGrid>
              <a:tr h="8273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дзеянне ў іх выконваецца няпэўнай, </a:t>
                      </a:r>
                      <a:endParaRPr lang="be-BY" sz="2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не </a:t>
                      </a: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названай </a:t>
                      </a:r>
                      <a:r>
                        <a:rPr lang="be-BY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сказе асобай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48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выказнік выражаны дзеясловам у форме 3-ай асобы </a:t>
                      </a:r>
                      <a:r>
                        <a:rPr lang="be-BY" sz="2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множнага </a:t>
                      </a: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ліку цяперашняга (будучага) часу 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або </a:t>
                      </a:r>
                      <a:r>
                        <a:rPr lang="be-BY" sz="2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множнага </a:t>
                      </a: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ліку прошлага часу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9585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Горы тут </a:t>
                      </a:r>
                      <a:r>
                        <a:rPr lang="be-BY" sz="2800" i="1" u="dbl" dirty="0">
                          <a:latin typeface="Times New Roman"/>
                          <a:ea typeface="Times New Roman"/>
                          <a:cs typeface="Times New Roman"/>
                        </a:rPr>
                        <a:t>называюць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 сопкамі</a:t>
                      </a:r>
                      <a:r>
                        <a:rPr lang="be-BY" sz="2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Горы тут </a:t>
                      </a:r>
                      <a:r>
                        <a:rPr lang="be-BY" sz="28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называлі</a:t>
                      </a:r>
                      <a:r>
                        <a:rPr lang="be-BY" sz="2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сопкамі.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8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(можна падставіць асабовы займеннік </a:t>
                      </a:r>
                      <a:r>
                        <a:rPr lang="be-BY" sz="2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яны</a:t>
                      </a:r>
                      <a:r>
                        <a:rPr lang="be-BY" sz="28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800" b="1" i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Яны</a:t>
                      </a:r>
                      <a:r>
                        <a:rPr lang="be-BY" sz="28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горы тут </a:t>
                      </a:r>
                      <a:r>
                        <a:rPr lang="be-BY" sz="28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называюць</a:t>
                      </a:r>
                      <a:r>
                        <a:rPr lang="be-BY" sz="2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8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8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называлі</a:t>
                      </a:r>
                      <a:r>
                        <a:rPr lang="be-BY" sz="2800" i="0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28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сопкамі</a:t>
                      </a:r>
                      <a:r>
                        <a:rPr lang="be-BY" sz="28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28596" y="571480"/>
            <a:ext cx="8286808" cy="821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tabLst>
                <a:tab pos="326390" algn="l"/>
              </a:tabLst>
            </a:pPr>
            <a:r>
              <a:rPr lang="be-BY" sz="44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в) няпэўна-асабовыя</a:t>
            </a:r>
            <a:endParaRPr lang="ru-RU" sz="4400" dirty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9551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428604"/>
            <a:ext cx="8141046" cy="928694"/>
          </a:xfrm>
          <a:solidFill>
            <a:schemeClr val="accent4">
              <a:lumMod val="50000"/>
            </a:schemeClr>
          </a:solidFill>
        </p:spPr>
        <p:txBody>
          <a:bodyPr/>
          <a:lstStyle/>
          <a:p>
            <a:pPr lvl="0" algn="ctr"/>
            <a:r>
              <a:rPr lang="be-BY" sz="4400" b="1" dirty="0" smtClean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</a:rPr>
              <a:t>г) абагулена-асабовыя</a:t>
            </a:r>
            <a:endParaRPr lang="ru-RU" sz="4400" dirty="0" smtClean="0">
              <a:solidFill>
                <a:srgbClr val="FFC000"/>
              </a:solidFill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982012"/>
              </p:ext>
            </p:extLst>
          </p:nvPr>
        </p:nvGraphicFramePr>
        <p:xfrm>
          <a:off x="571472" y="1397000"/>
          <a:ext cx="8072494" cy="4668139"/>
        </p:xfrm>
        <a:graphic>
          <a:graphicData uri="http://schemas.openxmlformats.org/drawingml/2006/table">
            <a:tbl>
              <a:tblPr/>
              <a:tblGrid>
                <a:gridCol w="8072494"/>
              </a:tblGrid>
              <a:tr h="12393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дзеянне 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ў аднолькавай ступені адносіцца 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 кожнага, да любой асобы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14481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выказнік выражаны дзеясловам </a:t>
                      </a:r>
                      <a:endParaRPr lang="be-BY" sz="28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форме  </a:t>
                      </a: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2-ай асобы </a:t>
                      </a:r>
                      <a:r>
                        <a:rPr lang="be-BY" sz="2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адзіночнага  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або </a:t>
                      </a:r>
                      <a:r>
                        <a:rPr lang="be-BY" sz="2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множнага </a:t>
                      </a: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ліку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091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Рэшатам </a:t>
                      </a:r>
                      <a:r>
                        <a:rPr lang="be-BY" sz="2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вады </a:t>
                      </a:r>
                      <a:r>
                        <a:rPr lang="be-BY" sz="2400" i="1" u="dbl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наносіш</a:t>
                      </a:r>
                      <a:r>
                        <a:rPr lang="be-BY" sz="2400" i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2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Сябра за грошы </a:t>
                      </a:r>
                      <a:r>
                        <a:rPr lang="be-BY" sz="2400" i="1" u="dbl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купіш</a:t>
                      </a:r>
                      <a:r>
                        <a:rPr lang="be-BY" sz="2400" i="0" u="none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be-BY" sz="2400" i="1" u="none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u="none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2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 </a:t>
                      </a:r>
                      <a:r>
                        <a:rPr lang="be-BY" sz="2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дабра дабра </a:t>
                      </a:r>
                      <a:r>
                        <a:rPr lang="be-BY" sz="2400" i="1" u="dbl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шукаюць</a:t>
                      </a:r>
                      <a:r>
                        <a:rPr lang="be-BY" sz="2400" i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2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Клін клінам </a:t>
                      </a:r>
                      <a:r>
                        <a:rPr lang="be-BY" sz="2400" i="1" u="dbl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выбіваюць</a:t>
                      </a:r>
                      <a:r>
                        <a:rPr lang="be-BY" sz="2400" i="0" u="dbl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2400" i="1" u="dbl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400" i="1" u="none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Нікому свайго розуму </a:t>
                      </a:r>
                      <a:r>
                        <a:rPr lang="be-BY" sz="2400" i="1" u="dbl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ўставіш.</a:t>
                      </a:r>
                      <a:endParaRPr lang="be-BY" sz="2400" i="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857256"/>
          </a:xfr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/>
          <a:p>
            <a:pPr lvl="8" algn="ctr">
              <a:buNone/>
            </a:pPr>
            <a:r>
              <a:rPr lang="be-BY" sz="4400" b="1" dirty="0" smtClean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д) безасабовыя</a:t>
            </a:r>
            <a:endParaRPr lang="ru-RU" sz="4400" dirty="0" smtClean="0">
              <a:solidFill>
                <a:srgbClr val="00B0F0"/>
              </a:solidFill>
              <a:latin typeface="Calibri"/>
              <a:ea typeface="Times New Roman"/>
              <a:cs typeface="Times New Roman"/>
            </a:endParaRPr>
          </a:p>
          <a:p>
            <a:endParaRPr lang="ru-RU" sz="4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1214420"/>
          <a:ext cx="8215370" cy="4646860"/>
        </p:xfrm>
        <a:graphic>
          <a:graphicData uri="http://schemas.openxmlformats.org/drawingml/2006/table">
            <a:tbl>
              <a:tblPr/>
              <a:tblGrid>
                <a:gridCol w="8215370"/>
              </a:tblGrid>
              <a:tr h="9780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дзеяне або стан ў іх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не звязаны з дзейнай асобай (прадметам)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932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выказнік выражаны безасабовым </a:t>
                      </a:r>
                      <a:r>
                        <a:rPr lang="be-BY" sz="2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дзеясловам </a:t>
                      </a: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або дзеясловам </a:t>
                      </a:r>
                      <a:r>
                        <a:rPr lang="be-BY" sz="2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безасабовай форме, </a:t>
                      </a:r>
                      <a:endParaRPr lang="be-BY" sz="28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г.зн</a:t>
                      </a: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у форме 3-ай </a:t>
                      </a:r>
                      <a:r>
                        <a:rPr lang="be-BY" sz="2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асобы адзіночнага </a:t>
                      </a: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ліку </a:t>
                      </a:r>
                      <a:r>
                        <a:rPr lang="be-BY" sz="2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цяперашняга </a:t>
                      </a: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(будучага) часу </a:t>
                      </a:r>
                      <a:endParaRPr lang="be-BY" sz="28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або </a:t>
                      </a:r>
                      <a:r>
                        <a:rPr lang="be-BY" sz="2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ніякага роду прошлага часу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172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i="1" u="dbl" dirty="0">
                          <a:latin typeface="Times New Roman"/>
                          <a:ea typeface="Times New Roman"/>
                          <a:cs typeface="Times New Roman"/>
                        </a:rPr>
                        <a:t>Вечарэе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be-BY" sz="28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 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лесу </a:t>
                      </a:r>
                      <a:r>
                        <a:rPr lang="be-BY" sz="2800" i="1" u="dbl" dirty="0">
                          <a:latin typeface="Times New Roman"/>
                          <a:ea typeface="Times New Roman"/>
                          <a:cs typeface="Times New Roman"/>
                        </a:rPr>
                        <a:t>пацягнула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 холадам.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401080" cy="1270494"/>
          </a:xfrm>
        </p:spPr>
        <p:txBody>
          <a:bodyPr>
            <a:normAutofit fontScale="90000"/>
          </a:bodyPr>
          <a:lstStyle/>
          <a:p>
            <a:pPr algn="ctr"/>
            <a:r>
              <a:rPr 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be-BY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Спосабы выражэння выказніка </a:t>
            </a:r>
            <a:r>
              <a:rPr lang="be-BY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ў </a:t>
            </a:r>
            <a:r>
              <a:rPr lang="be-BY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безасабовых сказах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770743"/>
              </p:ext>
            </p:extLst>
          </p:nvPr>
        </p:nvGraphicFramePr>
        <p:xfrm>
          <a:off x="467544" y="1484784"/>
          <a:ext cx="8215370" cy="4955505"/>
        </p:xfrm>
        <a:graphic>
          <a:graphicData uri="http://schemas.openxmlformats.org/drawingml/2006/table">
            <a:tbl>
              <a:tblPr/>
              <a:tblGrid>
                <a:gridCol w="3384376"/>
                <a:gridCol w="4830994"/>
              </a:tblGrid>
              <a:tr h="37773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дзеянне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або стан 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іх не звязаны з дзейнай асобай (прадметам)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443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выказнік можа быць выражаны: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54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*асабовым дзеясловам </a:t>
                      </a:r>
                      <a:endParaRPr lang="be-BY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безасабовым значэнні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У хаце </a:t>
                      </a:r>
                      <a:r>
                        <a:rPr lang="be-BY" sz="20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пахне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цёплым хлебам.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be-BY" sz="20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Пахне</a:t>
                      </a:r>
                      <a:r>
                        <a:rPr lang="be-BY" sz="2000" i="0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ў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полі на світанні чаборам.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677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*безасабовым дзеясловам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Вечарэе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2000" i="1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Змяркаецца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0799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*зваротным безасабовым дзеясловам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be-BY" sz="20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Хочацца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птушыных песень звонкіх у першыя вясновыя дзянькі. </a:t>
                      </a:r>
                      <a:r>
                        <a:rPr lang="be-BY" sz="20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Хочацца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любому бацьку і маці шчасця свайму дзіцяці.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703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*дзеясловам у безасабовай форме, г.зн. у форме 3-ай асобы адз. ліку цяперашняга (будучага) часу або </a:t>
                      </a:r>
                      <a:r>
                        <a:rPr lang="be-BY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ніякага 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роду </a:t>
                      </a:r>
                      <a:r>
                        <a:rPr lang="be-BY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прошлага часу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возера </a:t>
                      </a:r>
                      <a:r>
                        <a:rPr lang="be-BY" sz="2000" i="1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падзьмула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прыемным халадком. 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Навокал </a:t>
                      </a:r>
                      <a:r>
                        <a:rPr lang="be-BY" sz="2000" i="1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пахла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мятай лугавой.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319783">
                <a:tc>
                  <a:txBody>
                    <a:bodyPr/>
                    <a:lstStyle/>
                    <a:p>
                      <a:r>
                        <a:rPr lang="be-BY" sz="2000" dirty="0" smtClean="0"/>
                        <a:t>*</a:t>
                      </a:r>
                      <a:r>
                        <a:rPr lang="be-BY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словам </a:t>
                      </a:r>
                      <a:r>
                        <a:rPr lang="be-BY" sz="20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няма </a:t>
                      </a:r>
                      <a:endParaRPr lang="ru-RU" sz="2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e-BY" sz="20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 мяне </a:t>
                      </a:r>
                      <a:r>
                        <a:rPr lang="be-BY" sz="2000" i="1" u="dbl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няма</a:t>
                      </a:r>
                      <a:r>
                        <a:rPr lang="be-BY" sz="20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цукерак. 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358246" cy="1214446"/>
          </a:xfrm>
        </p:spPr>
        <p:txBody>
          <a:bodyPr>
            <a:normAutofit/>
          </a:bodyPr>
          <a:lstStyle/>
          <a:p>
            <a:pPr algn="ctr"/>
            <a:r>
              <a:rPr lang="be-BY" sz="2800" dirty="0" smtClean="0">
                <a:solidFill>
                  <a:srgbClr val="FFFF00"/>
                </a:solidFill>
              </a:rPr>
              <a:t>Спосабы выражэння выказніка </a:t>
            </a:r>
            <a:br>
              <a:rPr lang="be-BY" sz="2800" dirty="0" smtClean="0">
                <a:solidFill>
                  <a:srgbClr val="FFFF00"/>
                </a:solidFill>
              </a:rPr>
            </a:br>
            <a:r>
              <a:rPr lang="be-BY" sz="2800" dirty="0" smtClean="0">
                <a:solidFill>
                  <a:srgbClr val="FFFF00"/>
                </a:solidFill>
              </a:rPr>
              <a:t>ў безасабовых сказах </a:t>
            </a:r>
            <a:r>
              <a:rPr lang="be-BY" sz="2800" dirty="0" smtClean="0">
                <a:solidFill>
                  <a:srgbClr val="FFC000"/>
                </a:solidFill>
              </a:rPr>
              <a:t>(працяг)</a:t>
            </a:r>
            <a:endParaRPr lang="ru-RU" sz="2800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68483"/>
              </p:ext>
            </p:extLst>
          </p:nvPr>
        </p:nvGraphicFramePr>
        <p:xfrm>
          <a:off x="428596" y="1704264"/>
          <a:ext cx="8286808" cy="4844098"/>
        </p:xfrm>
        <a:graphic>
          <a:graphicData uri="http://schemas.openxmlformats.org/drawingml/2006/table">
            <a:tbl>
              <a:tblPr/>
              <a:tblGrid>
                <a:gridCol w="4143404"/>
                <a:gridCol w="4143404"/>
              </a:tblGrid>
              <a:tr h="2483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*дзеепрыметнікам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залежнага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стану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У кабінеце </a:t>
                      </a:r>
                      <a:r>
                        <a:rPr lang="be-BY" sz="18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прыбрана.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хаце </a:t>
                      </a:r>
                      <a:r>
                        <a:rPr lang="be-BY" sz="18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падмецена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520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безасабова-прэдыкатыўнымі словамі тыпу </a:t>
                      </a:r>
                      <a:r>
                        <a:rPr lang="be-BY" sz="1800" i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шкада</a:t>
                      </a:r>
                      <a:r>
                        <a:rPr lang="be-BY" sz="1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i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жаль</a:t>
                      </a:r>
                      <a:r>
                        <a:rPr lang="be-BY" sz="1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i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спякотна</a:t>
                      </a:r>
                      <a:r>
                        <a:rPr lang="be-BY" sz="1800" i="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сумна </a:t>
                      </a:r>
                      <a:r>
                        <a:rPr lang="be-BY" sz="1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 г.д.</a:t>
                      </a:r>
                      <a:endParaRPr lang="ru-RU" sz="1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</a:tabLst>
                        <a:defRPr/>
                      </a:pPr>
                      <a:r>
                        <a:rPr lang="be-BY" sz="1800" i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Мне </a:t>
                      </a:r>
                      <a:r>
                        <a:rPr lang="be-BY" sz="1800" i="1" u="dbl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холадна</a:t>
                      </a:r>
                      <a:r>
                        <a:rPr lang="be-BY" sz="1800" i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Мне </a:t>
                      </a:r>
                      <a:r>
                        <a:rPr lang="be-BY" sz="1800" i="1" u="dbl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шкада</a:t>
                      </a:r>
                      <a:r>
                        <a:rPr lang="be-BY" sz="1800" i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яго.</a:t>
                      </a:r>
                      <a:endParaRPr lang="ru-RU" sz="1800" dirty="0" smtClean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endParaRPr lang="ru-RU" sz="1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967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*прыслоўем </a:t>
                      </a:r>
                      <a:r>
                        <a:rPr lang="be-BY" sz="1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са 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значэннем </a:t>
                      </a:r>
                      <a:r>
                        <a:rPr lang="be-BY" sz="1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стану*</a:t>
                      </a:r>
                      <a:endParaRPr lang="ru-RU" sz="1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самага ранку на рэчцы </a:t>
                      </a:r>
                      <a:r>
                        <a:rPr lang="be-BY" sz="1800" i="1" u="dbl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весела</a:t>
                      </a:r>
                      <a:r>
                        <a:rPr lang="be-BY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 развітальнага крыку жураўлёў </a:t>
                      </a:r>
                      <a:r>
                        <a:rPr lang="be-BY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мне</a:t>
                      </a:r>
                      <a:r>
                        <a:rPr lang="be-BY" sz="1800" i="1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u="dbl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журботна</a:t>
                      </a:r>
                      <a:r>
                        <a:rPr lang="be-BY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967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*спалучэннем безасабова-прэдыкатыўнага слова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нельга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і інфінітыва з адмоўем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не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u="dbl" dirty="0">
                          <a:latin typeface="Times New Roman"/>
                          <a:ea typeface="Times New Roman"/>
                          <a:cs typeface="Times New Roman"/>
                        </a:rPr>
                        <a:t>Нельга было не захапляцца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прыгажосцю зімовага лесу. </a:t>
                      </a:r>
                      <a:r>
                        <a:rPr lang="be-BY" sz="1800" i="1" u="dbl" dirty="0">
                          <a:latin typeface="Times New Roman"/>
                          <a:ea typeface="Times New Roman"/>
                          <a:cs typeface="Times New Roman"/>
                        </a:rPr>
                        <a:t>Нельга не ўлічыць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яго просьбу і ўдзел у баях.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/>
                    </a:solidFill>
                  </a:tcPr>
                </a:tc>
              </a:tr>
              <a:tr h="5285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*прыслоўем са значэннем стану </a:t>
                      </a:r>
                      <a:endParaRPr lang="be-BY" sz="2000" dirty="0" smtClean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 </a:t>
                      </a:r>
                      <a:r>
                        <a:rPr lang="be-BY" sz="200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інфінітыў</a:t>
                      </a:r>
                      <a:endParaRPr lang="ru-RU" sz="2000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0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Цяжка жыць 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 свеце без надзейных сяброў. </a:t>
                      </a:r>
                      <a:r>
                        <a:rPr lang="be-BY" sz="20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Лёгка дыхаць </a:t>
                      </a:r>
                      <a:r>
                        <a:rPr lang="be-BY" sz="2000" i="1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пасля дажджу! </a:t>
                      </a:r>
                      <a:endParaRPr lang="be-BY" sz="2000" i="1" u="none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4087" marR="5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83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* інфінітывам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u="dbl" dirty="0">
                          <a:latin typeface="Times New Roman"/>
                          <a:ea typeface="Times New Roman"/>
                          <a:cs typeface="Times New Roman"/>
                        </a:rPr>
                        <a:t>Стаяць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! </a:t>
                      </a:r>
                      <a:r>
                        <a:rPr lang="be-BY" sz="2000" i="1" u="dbl" dirty="0">
                          <a:latin typeface="Times New Roman"/>
                          <a:ea typeface="Times New Roman"/>
                          <a:cs typeface="Times New Roman"/>
                        </a:rPr>
                        <a:t>Глядзець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сюды!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96769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Заўвага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! Некаторыя мовазнаўцы вылучаюць сказы з адным галоўным членам – выказнікам, выражаным інфінітывам, – у асобную групу  – “Інфінітыўныя сказы”.</a:t>
                      </a:r>
                      <a:endParaRPr lang="ru-RU" sz="18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D:\СВЕТЛАНА-ВСЕ ПЕЧАТНОЕ\ПРЕЗЕНТАЦИИ\Презентации МОИ 2016-2017\Фото Лилии\Liliya--cvetok-nevesty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500306"/>
            <a:ext cx="3827648" cy="3357586"/>
          </a:xfrm>
          <a:prstGeom prst="rect">
            <a:avLst/>
          </a:prstGeom>
          <a:noFill/>
        </p:spPr>
      </p:pic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500034" y="571481"/>
            <a:ext cx="8143932" cy="192882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7200" kern="10" spc="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Дзякуй</a:t>
            </a:r>
            <a:r>
              <a:rPr lang="ru-RU" sz="72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за </a:t>
            </a:r>
            <a:r>
              <a:rPr lang="ru-RU" sz="7200" kern="10" spc="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ўвагу</a:t>
            </a:r>
            <a:endParaRPr lang="ru-RU" sz="72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92D050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15719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428604"/>
            <a:ext cx="8215370" cy="6000792"/>
          </a:xfrm>
          <a:solidFill>
            <a:srgbClr val="FFC000"/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ПЛАН</a:t>
            </a:r>
          </a:p>
          <a:p>
            <a:pPr marL="514350" indent="-514350">
              <a:buAutoNum type="arabicPeriod"/>
            </a:pPr>
            <a:r>
              <a:rPr lang="ru-RU" sz="2400" dirty="0" err="1" smtClean="0">
                <a:latin typeface="+mj-lt"/>
              </a:rPr>
              <a:t>Тыпы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сказаў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b="1" dirty="0" err="1" smtClean="0">
                <a:latin typeface="+mj-lt"/>
              </a:rPr>
              <a:t>паводле</a:t>
            </a:r>
            <a:r>
              <a:rPr lang="ru-RU" sz="2400" b="1" dirty="0" smtClean="0">
                <a:latin typeface="+mj-lt"/>
              </a:rPr>
              <a:t> структуры</a:t>
            </a:r>
            <a:r>
              <a:rPr lang="ru-RU" sz="2400" dirty="0" smtClean="0">
                <a:latin typeface="+mj-lt"/>
              </a:rPr>
              <a:t>.</a:t>
            </a:r>
          </a:p>
          <a:p>
            <a:pPr marL="514350" indent="-514350">
              <a:buAutoNum type="arabicPeriod"/>
            </a:pPr>
            <a:r>
              <a:rPr lang="ru-RU" sz="2400" dirty="0" err="1" smtClean="0">
                <a:latin typeface="+mj-lt"/>
              </a:rPr>
              <a:t>Тыпы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сказаў</a:t>
            </a:r>
            <a:r>
              <a:rPr lang="ru-RU" sz="2400" dirty="0" smtClean="0">
                <a:latin typeface="+mj-lt"/>
              </a:rPr>
              <a:t> у</a:t>
            </a:r>
            <a:r>
              <a:rPr lang="be-BY" sz="2400" dirty="0" smtClean="0">
                <a:latin typeface="+mj-lt"/>
                <a:ea typeface="Times New Roman"/>
                <a:cs typeface="Times New Roman" pitchFamily="18" charset="0"/>
              </a:rPr>
              <a:t> залежнасці </a:t>
            </a:r>
            <a:r>
              <a:rPr lang="be-BY" sz="2400" b="1" dirty="0" smtClean="0">
                <a:latin typeface="+mj-lt"/>
                <a:ea typeface="Times New Roman"/>
                <a:cs typeface="Times New Roman" pitchFamily="18" charset="0"/>
              </a:rPr>
              <a:t>ад мэты выказвання</a:t>
            </a:r>
            <a:r>
              <a:rPr lang="be-BY" sz="2400" dirty="0" smtClean="0">
                <a:latin typeface="+mj-lt"/>
                <a:ea typeface="Times New Roman"/>
                <a:cs typeface="Times New Roman" pitchFamily="18" charset="0"/>
              </a:rPr>
              <a:t>.</a:t>
            </a:r>
          </a:p>
          <a:p>
            <a:pPr marL="514350" indent="-514350">
              <a:buFont typeface="Wingdings 2"/>
              <a:buAutoNum type="arabicPeriod"/>
            </a:pPr>
            <a:r>
              <a:rPr lang="ru-RU" sz="2400" dirty="0" err="1" smtClean="0">
                <a:latin typeface="+mj-lt"/>
              </a:rPr>
              <a:t>Тыпы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сказаў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паводле</a:t>
            </a:r>
            <a:r>
              <a:rPr lang="be-BY" sz="2400" b="1" dirty="0" smtClean="0">
                <a:latin typeface="+mj-lt"/>
                <a:ea typeface="Times New Roman"/>
                <a:cs typeface="Times New Roman"/>
              </a:rPr>
              <a:t> </a:t>
            </a:r>
            <a:r>
              <a:rPr lang="be-BY" sz="2400" b="1" dirty="0" smtClean="0">
                <a:latin typeface="+mj-lt"/>
                <a:ea typeface="Times New Roman"/>
                <a:cs typeface="Times New Roman"/>
              </a:rPr>
              <a:t>наяўнасці даданых членаў</a:t>
            </a:r>
            <a:r>
              <a:rPr lang="be-BY" sz="2400" dirty="0" smtClean="0">
                <a:latin typeface="+mj-lt"/>
                <a:ea typeface="Times New Roman"/>
                <a:cs typeface="Times New Roman"/>
              </a:rPr>
              <a:t>.</a:t>
            </a:r>
          </a:p>
          <a:p>
            <a:pPr marL="514350" indent="-514350">
              <a:buFont typeface="Wingdings 2"/>
              <a:buAutoNum type="arabicPeriod"/>
            </a:pPr>
            <a:r>
              <a:rPr lang="ru-RU" sz="2400" dirty="0" err="1" smtClean="0">
                <a:latin typeface="+mj-lt"/>
              </a:rPr>
              <a:t>Тыпы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сказаў</a:t>
            </a:r>
            <a:r>
              <a:rPr lang="ru-RU" sz="2400" dirty="0" smtClean="0">
                <a:latin typeface="+mj-lt"/>
              </a:rPr>
              <a:t> </a:t>
            </a:r>
            <a:r>
              <a:rPr lang="ru-RU" sz="2400" dirty="0" err="1" smtClean="0">
                <a:latin typeface="+mj-lt"/>
              </a:rPr>
              <a:t>паводле</a:t>
            </a:r>
            <a:r>
              <a:rPr lang="be-BY" sz="2400" b="1" dirty="0" smtClean="0">
                <a:latin typeface="+mj-lt"/>
                <a:ea typeface="Times New Roman"/>
                <a:cs typeface="Times New Roman"/>
              </a:rPr>
              <a:t> </a:t>
            </a:r>
            <a:r>
              <a:rPr lang="be-BY" sz="2400" b="1" dirty="0" smtClean="0">
                <a:latin typeface="+mj-lt"/>
                <a:ea typeface="Times New Roman"/>
                <a:cs typeface="Times New Roman"/>
              </a:rPr>
              <a:t>структуры граматычнай асновы</a:t>
            </a:r>
            <a:r>
              <a:rPr lang="be-BY" sz="2400" dirty="0" smtClean="0">
                <a:latin typeface="+mj-lt"/>
                <a:ea typeface="Times New Roman"/>
                <a:cs typeface="Times New Roman"/>
              </a:rPr>
              <a:t>.</a:t>
            </a:r>
          </a:p>
          <a:p>
            <a:pPr marL="514350" indent="-514350">
              <a:buFont typeface="Wingdings 2"/>
              <a:buAutoNum type="arabicPeriod"/>
            </a:pPr>
            <a:r>
              <a:rPr lang="be-BY" sz="2400" dirty="0" smtClean="0">
                <a:latin typeface="+mj-lt"/>
                <a:ea typeface="Times New Roman"/>
                <a:cs typeface="Times New Roman"/>
              </a:rPr>
              <a:t>Тыпы </a:t>
            </a:r>
            <a:r>
              <a:rPr lang="be-BY" sz="2400" b="1" dirty="0" smtClean="0">
                <a:latin typeface="+mj-lt"/>
                <a:ea typeface="Times New Roman"/>
                <a:cs typeface="Times New Roman"/>
              </a:rPr>
              <a:t>аднасастаўных</a:t>
            </a:r>
            <a:r>
              <a:rPr lang="be-BY" sz="2400" dirty="0" smtClean="0">
                <a:latin typeface="+mj-lt"/>
                <a:ea typeface="Times New Roman"/>
                <a:cs typeface="Times New Roman"/>
              </a:rPr>
              <a:t> сказаў:</a:t>
            </a:r>
          </a:p>
          <a:p>
            <a:pPr marL="514350" indent="-514350">
              <a:buNone/>
            </a:pPr>
            <a:r>
              <a:rPr lang="be-BY" sz="2400" dirty="0" smtClean="0">
                <a:latin typeface="+mj-lt"/>
                <a:ea typeface="Times New Roman"/>
                <a:cs typeface="Times New Roman"/>
              </a:rPr>
              <a:t>		</a:t>
            </a:r>
            <a:r>
              <a:rPr lang="be-BY" sz="2400" dirty="0" smtClean="0">
                <a:solidFill>
                  <a:schemeClr val="bg1"/>
                </a:solidFill>
                <a:latin typeface="+mj-lt"/>
                <a:ea typeface="Times New Roman"/>
                <a:cs typeface="Times New Roman"/>
              </a:rPr>
              <a:t>а) назыўныя;</a:t>
            </a:r>
          </a:p>
          <a:p>
            <a:pPr marL="514350" indent="-514350">
              <a:buNone/>
            </a:pPr>
            <a:r>
              <a:rPr lang="be-BY" sz="2400" dirty="0" smtClean="0">
                <a:solidFill>
                  <a:schemeClr val="bg1"/>
                </a:solidFill>
                <a:latin typeface="+mj-lt"/>
                <a:ea typeface="Times New Roman"/>
                <a:cs typeface="Times New Roman"/>
              </a:rPr>
              <a:t>		б) пэўна-асабовыя;</a:t>
            </a:r>
          </a:p>
          <a:p>
            <a:pPr marL="514350" indent="-514350">
              <a:buNone/>
            </a:pPr>
            <a:r>
              <a:rPr lang="be-BY" sz="2400" dirty="0" smtClean="0">
                <a:solidFill>
                  <a:schemeClr val="bg1"/>
                </a:solidFill>
                <a:latin typeface="+mj-lt"/>
                <a:ea typeface="Times New Roman"/>
                <a:cs typeface="Times New Roman"/>
              </a:rPr>
              <a:t>		в) няпэўна-асабовыя;</a:t>
            </a:r>
          </a:p>
          <a:p>
            <a:pPr marL="514350" indent="-514350">
              <a:buNone/>
            </a:pPr>
            <a:r>
              <a:rPr lang="be-BY" sz="2400" dirty="0" smtClean="0">
                <a:solidFill>
                  <a:schemeClr val="bg1"/>
                </a:solidFill>
                <a:latin typeface="+mj-lt"/>
                <a:ea typeface="Times New Roman"/>
                <a:cs typeface="Times New Roman"/>
              </a:rPr>
              <a:t>		г) абагульнена-асабовыя;</a:t>
            </a:r>
          </a:p>
          <a:p>
            <a:pPr marL="514350" indent="-514350">
              <a:buNone/>
            </a:pPr>
            <a:r>
              <a:rPr lang="be-BY" sz="2400" dirty="0" smtClean="0">
                <a:solidFill>
                  <a:schemeClr val="bg1"/>
                </a:solidFill>
                <a:latin typeface="+mj-lt"/>
                <a:ea typeface="Times New Roman"/>
                <a:cs typeface="Times New Roman"/>
              </a:rPr>
              <a:t>		д) безасабовыя сказы і спосабы выражэння выказніка ў іх.</a:t>
            </a:r>
          </a:p>
          <a:p>
            <a:pPr marL="514350" indent="-514350" algn="ctr">
              <a:buFont typeface="Wingdings 2"/>
              <a:buAutoNum type="arabicPeriod"/>
            </a:pPr>
            <a:endParaRPr lang="be-BY" b="1" dirty="0" smtClean="0">
              <a:latin typeface="+mj-lt"/>
              <a:ea typeface="Times New Roman"/>
              <a:cs typeface="Times New Roman"/>
            </a:endParaRPr>
          </a:p>
          <a:p>
            <a:pPr marL="514350" indent="-514350" algn="ctr">
              <a:buFont typeface="Wingdings 2"/>
              <a:buAutoNum type="arabicPeriod"/>
            </a:pPr>
            <a:endParaRPr lang="be-BY" b="1" dirty="0" smtClean="0">
              <a:latin typeface="+mj-lt"/>
              <a:ea typeface="Times New Roman"/>
              <a:cs typeface="Times New Roman"/>
            </a:endParaRPr>
          </a:p>
          <a:p>
            <a:pPr marL="514350" indent="-514350" algn="ctr">
              <a:buFont typeface="Wingdings 2"/>
              <a:buAutoNum type="arabicPeriod"/>
            </a:pPr>
            <a:endParaRPr lang="be-BY" b="1" dirty="0" smtClean="0">
              <a:latin typeface="+mj-lt"/>
              <a:ea typeface="Times New Roman"/>
              <a:cs typeface="Times New Roman"/>
            </a:endParaRPr>
          </a:p>
          <a:p>
            <a:pPr marL="514350" indent="-514350" algn="ctr">
              <a:buFont typeface="Wingdings 2"/>
              <a:buAutoNum type="arabicPeriod"/>
            </a:pPr>
            <a:endParaRPr lang="ru-RU" b="1" dirty="0" smtClean="0">
              <a:latin typeface="+mj-lt"/>
              <a:ea typeface="Times New Roman"/>
              <a:cs typeface="Times New Roman"/>
            </a:endParaRPr>
          </a:p>
          <a:p>
            <a:pPr marL="514350" indent="-514350" algn="ctr">
              <a:buAutoNum type="arabicPeriod"/>
            </a:pP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1861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339662"/>
              </p:ext>
            </p:extLst>
          </p:nvPr>
        </p:nvGraphicFramePr>
        <p:xfrm>
          <a:off x="357158" y="1214422"/>
          <a:ext cx="8391306" cy="5364862"/>
        </p:xfrm>
        <a:graphic>
          <a:graphicData uri="http://schemas.openxmlformats.org/drawingml/2006/table">
            <a:tbl>
              <a:tblPr/>
              <a:tblGrid>
                <a:gridCol w="4572032"/>
                <a:gridCol w="3819274"/>
              </a:tblGrid>
              <a:tr h="120646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гэта </a:t>
                      </a:r>
                      <a:r>
                        <a:rPr lang="be-BY" sz="2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адна з мінімальных сінтаксічных адзінак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асобнае слова ці спалучэнне слоў, 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аформленыя граматычна, сэнсава і інтанацыйна 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124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dirty="0">
                          <a:latin typeface="Times New Roman"/>
                          <a:ea typeface="Times New Roman"/>
                          <a:cs typeface="Times New Roman"/>
                        </a:rPr>
                        <a:t>І. </a:t>
                      </a:r>
                      <a:r>
                        <a:rPr lang="be-BY" sz="2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Сказы п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а </a:t>
                      </a:r>
                      <a:r>
                        <a:rPr lang="be-BY" sz="2400" b="1" dirty="0">
                          <a:latin typeface="Times New Roman"/>
                          <a:ea typeface="Times New Roman"/>
                          <a:cs typeface="Times New Roman"/>
                        </a:rPr>
                        <a:t>будове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2400" b="1" dirty="0">
                          <a:latin typeface="Times New Roman"/>
                          <a:ea typeface="Times New Roman"/>
                          <a:cs typeface="Times New Roman"/>
                        </a:rPr>
                        <a:t>структуры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) бываюць: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9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простыя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складаныя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426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гэта</a:t>
                      </a:r>
                      <a:r>
                        <a:rPr lang="be-BY" sz="2800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такія сказы</a:t>
                      </a:r>
                      <a:r>
                        <a:rPr lang="be-BY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be-BY" sz="28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якіх адна граматычная аснова </a:t>
                      </a:r>
                      <a:endParaRPr lang="be-BY" sz="28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дзейнік і </a:t>
                      </a:r>
                      <a:r>
                        <a:rPr lang="be-BY" sz="2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выказнік або адзін дзейнік ці адзін выказнік)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гэта такія сказы</a:t>
                      </a: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be-BY" sz="2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якіх дзве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або больш граматычных асноў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7529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400" i="1" u="dbl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Надышла  </a:t>
                      </a:r>
                      <a:r>
                        <a:rPr lang="be-BY" sz="2400" i="1" u="sng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вясна</a:t>
                      </a:r>
                      <a:r>
                        <a:rPr lang="be-BY" sz="240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be-BY" sz="2400" i="1" u="sng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Вечар.</a:t>
                      </a:r>
                      <a:r>
                        <a:rPr lang="be-BY" sz="2400" i="1" u="sng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i="1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r>
                        <a:rPr lang="be-BY" sz="2400" i="1" u="dbl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Пахаладала.</a:t>
                      </a:r>
                      <a:endParaRPr lang="ru-RU" sz="2400" i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e-BY" sz="2800" i="1" u="dbl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Прайшла зіма  і</a:t>
                      </a:r>
                      <a:r>
                        <a:rPr lang="be-BY" sz="2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be-BY" sz="2800" i="1" u="dbl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be-BY" sz="2800" i="1" u="dbl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адышла  </a:t>
                      </a:r>
                      <a:r>
                        <a:rPr lang="be-BY" sz="2800" i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вясна</a:t>
                      </a:r>
                      <a:r>
                        <a:rPr lang="be-BY" sz="2800" i="1" dirty="0" smtClean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endParaRPr lang="ru-RU" sz="2800" i="1" dirty="0"/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71472" y="357166"/>
            <a:ext cx="8072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5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 К А З </a:t>
            </a:r>
            <a:endParaRPr lang="ru-RU" sz="5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15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57166"/>
            <a:ext cx="8280920" cy="1055610"/>
          </a:xfrm>
        </p:spPr>
        <p:txBody>
          <a:bodyPr>
            <a:noAutofit/>
          </a:bodyPr>
          <a:lstStyle/>
          <a:p>
            <a:pPr algn="ctr"/>
            <a:r>
              <a:rPr lang="be-BY" dirty="0" smtClean="0">
                <a:solidFill>
                  <a:srgbClr val="C0000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be-BY" dirty="0" smtClean="0">
                <a:solidFill>
                  <a:srgbClr val="C00000"/>
                </a:solidFill>
                <a:latin typeface="Calibri"/>
                <a:ea typeface="Times New Roman"/>
                <a:cs typeface="Times New Roman"/>
              </a:rPr>
            </a:br>
            <a:r>
              <a:rPr lang="be-BY" dirty="0" smtClean="0">
                <a:solidFill>
                  <a:srgbClr val="C0000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be-BY" dirty="0" smtClean="0">
                <a:solidFill>
                  <a:srgbClr val="C00000"/>
                </a:solidFill>
                <a:latin typeface="Calibri"/>
                <a:ea typeface="Times New Roman"/>
                <a:cs typeface="Times New Roman"/>
              </a:rPr>
            </a:br>
            <a:r>
              <a:rPr lang="be-BY" dirty="0" smtClean="0">
                <a:solidFill>
                  <a:srgbClr val="C0000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be-BY" dirty="0" smtClean="0">
                <a:solidFill>
                  <a:srgbClr val="C00000"/>
                </a:solidFill>
                <a:latin typeface="Calibri"/>
                <a:ea typeface="Times New Roman"/>
                <a:cs typeface="Times New Roman"/>
              </a:rPr>
            </a:br>
            <a:r>
              <a:rPr lang="be-BY" sz="3200" dirty="0" smtClean="0">
                <a:solidFill>
                  <a:srgbClr val="C00000"/>
                </a:solidFill>
                <a:latin typeface="Calibri"/>
                <a:ea typeface="Times New Roman"/>
                <a:cs typeface="Times New Roman"/>
              </a:rPr>
              <a:t>П Р О С Т Ы Я  С К А З Ы</a:t>
            </a:r>
            <a:r>
              <a:rPr lang="ru-RU" sz="3200" dirty="0" smtClean="0">
                <a:solidFill>
                  <a:srgbClr val="C0000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sz="3200" dirty="0" smtClean="0">
                <a:solidFill>
                  <a:srgbClr val="C00000"/>
                </a:solidFill>
                <a:latin typeface="Calibri"/>
                <a:ea typeface="Times New Roman"/>
                <a:cs typeface="Times New Roman"/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928671"/>
          <a:ext cx="8286807" cy="5320418"/>
        </p:xfrm>
        <a:graphic>
          <a:graphicData uri="http://schemas.openxmlformats.org/drawingml/2006/table">
            <a:tbl>
              <a:tblPr/>
              <a:tblGrid>
                <a:gridCol w="1851620"/>
                <a:gridCol w="2039577"/>
                <a:gridCol w="2233835"/>
                <a:gridCol w="2161775"/>
              </a:tblGrid>
              <a:tr h="447233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Тыпы</a:t>
                      </a:r>
                      <a:r>
                        <a:rPr lang="be-BY" sz="28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сказаў  у</a:t>
                      </a:r>
                      <a:r>
                        <a:rPr lang="be-BY" sz="2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залежнасці </a:t>
                      </a:r>
                      <a:endParaRPr lang="be-BY" sz="28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2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ад </a:t>
                      </a:r>
                      <a:r>
                        <a:rPr lang="be-BY" sz="2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мэты выказвання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14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апавядальныя</a:t>
                      </a:r>
                      <a:endParaRPr lang="ru-RU" sz="20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пытальныя</a:t>
                      </a:r>
                      <a:endParaRPr lang="ru-RU" sz="2000" b="1" i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пабуджальныя</a:t>
                      </a:r>
                      <a:endParaRPr lang="ru-RU" sz="20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клічныя</a:t>
                      </a:r>
                      <a:endParaRPr lang="ru-RU" sz="2000" b="1" i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985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*паведамленне аб фактах рэчаіснасці;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*інтанацыя спакойная, роўная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*выражаецца пытанне;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*інтанацыя пытальная, 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павышэннем тону на тым слове, на якое падае лагічны націск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*выражаецца загад, просьба, парада, перасцярога, запрашэнне;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*пабуджальная інтанацыя: павышэнне або паніжэнне тону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*выказванне думкі набывае ўрачыстае, або эмацыянальнае гучанне;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*клічная, узрушаная, урачыстая інтанацыя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629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00042"/>
            <a:ext cx="818388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be-BY" dirty="0" smtClean="0"/>
              <a:t>Тыпы сказаў паводле граматычнай структуры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201203"/>
              </p:ext>
            </p:extLst>
          </p:nvPr>
        </p:nvGraphicFramePr>
        <p:xfrm>
          <a:off x="395536" y="1700808"/>
          <a:ext cx="8319868" cy="4064916"/>
        </p:xfrm>
        <a:graphic>
          <a:graphicData uri="http://schemas.openxmlformats.org/drawingml/2006/table">
            <a:tbl>
              <a:tblPr/>
              <a:tblGrid>
                <a:gridCol w="4033588"/>
                <a:gridCol w="4286280"/>
              </a:tblGrid>
              <a:tr h="5665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3600" b="1" dirty="0">
                          <a:latin typeface="Times New Roman"/>
                          <a:ea typeface="Times New Roman"/>
                          <a:cs typeface="Times New Roman"/>
                        </a:rPr>
                        <a:t>Поўныя 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3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Няпоўныя</a:t>
                      </a:r>
                      <a:endParaRPr lang="ru-RU" sz="36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345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характарызуюцца наяўнасцю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структурна неабходных членаў сказа.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сказы, у якіх апушчаны 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структурна неабходны галоўны або </a:t>
                      </a:r>
                      <a:endParaRPr lang="be-BY" sz="24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даданы 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член сказа 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6994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Узрост дубоў дасягае добрых шасці стагоддзяў…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Стаяць нібы ў глыбокім роздуме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нібы ў доўгім зачараваным сне.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929066"/>
            <a:ext cx="8258204" cy="71438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be-BY" dirty="0" smtClean="0"/>
              <a:t/>
            </a:r>
            <a:br>
              <a:rPr lang="be-BY" dirty="0" smtClean="0"/>
            </a:br>
            <a:r>
              <a:rPr lang="be-BY" dirty="0" smtClean="0"/>
              <a:t/>
            </a:r>
            <a:br>
              <a:rPr lang="be-BY" dirty="0" smtClean="0"/>
            </a:br>
            <a:r>
              <a:rPr lang="be-BY" dirty="0" smtClean="0"/>
              <a:t/>
            </a:r>
            <a:br>
              <a:rPr lang="be-BY" dirty="0" smtClean="0"/>
            </a:br>
            <a:r>
              <a:rPr lang="be-BY" dirty="0" smtClean="0"/>
              <a:t/>
            </a:r>
            <a:br>
              <a:rPr lang="be-BY" dirty="0" smtClean="0"/>
            </a:br>
            <a:r>
              <a:rPr lang="be-BY" dirty="0" smtClean="0"/>
              <a:t/>
            </a:r>
            <a:br>
              <a:rPr lang="be-BY" dirty="0" smtClean="0"/>
            </a:br>
            <a:r>
              <a:rPr lang="be-BY" sz="2700" dirty="0" smtClean="0">
                <a:solidFill>
                  <a:srgbClr val="C00000"/>
                </a:solidFill>
              </a:rPr>
              <a:t>Няўскладненыя сказы</a:t>
            </a:r>
            <a:r>
              <a:rPr lang="ru-RU" sz="2700" dirty="0" smtClean="0">
                <a:solidFill>
                  <a:srgbClr val="C00000"/>
                </a:solidFill>
              </a:rPr>
              <a:t/>
            </a:r>
            <a:br>
              <a:rPr lang="ru-RU" sz="2700" dirty="0" smtClean="0">
                <a:solidFill>
                  <a:srgbClr val="C00000"/>
                </a:solidFill>
              </a:rPr>
            </a:br>
            <a:endParaRPr lang="ru-RU" sz="2700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4643446"/>
          <a:ext cx="8286808" cy="1296924"/>
        </p:xfrm>
        <a:graphic>
          <a:graphicData uri="http://schemas.openxmlformats.org/drawingml/2006/table">
            <a:tbl>
              <a:tblPr/>
              <a:tblGrid>
                <a:gridCol w="8286808"/>
              </a:tblGrid>
              <a:tr h="92077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такія простыя сказы, якія не маюць у сваім складзе ні аднародных членаў, </a:t>
                      </a:r>
                      <a:endParaRPr lang="be-BY" sz="18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ні 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адасобленых членаў сказа, ні пабочных, ні ўстаўных канструкцый, ні параўнальных зваротаў, ні звароткаў 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936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Многа ёсць на Беларусі куткоў з дзівоснай прыродай.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428604"/>
            <a:ext cx="90011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Тыпы сказаў паводле адносін выказвання да рэчаіснасці</a:t>
            </a:r>
            <a:endParaRPr kumimoji="0" lang="be-BY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906370"/>
          <a:ext cx="8215370" cy="2937128"/>
        </p:xfrm>
        <a:graphic>
          <a:graphicData uri="http://schemas.openxmlformats.org/drawingml/2006/table">
            <a:tbl>
              <a:tblPr/>
              <a:tblGrid>
                <a:gridCol w="4107685"/>
                <a:gridCol w="4107685"/>
              </a:tblGrid>
              <a:tr h="4317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dirty="0">
                          <a:latin typeface="Times New Roman"/>
                          <a:ea typeface="Times New Roman"/>
                          <a:cs typeface="Times New Roman"/>
                        </a:rPr>
                        <a:t>Сцвярджальныя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Адмоўныя </a:t>
                      </a:r>
                      <a:endParaRPr lang="ru-RU" sz="2400" dirty="0">
                        <a:solidFill>
                          <a:schemeClr val="bg1">
                            <a:lumMod val="9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889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выражаюць сцвярджэнне, існаванне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чаго-небудзь у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рэчаіснасці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адмаўляецца наяўнасць таго, пра што паведамляецца </a:t>
                      </a:r>
                      <a:r>
                        <a:rPr lang="be-BY" sz="18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 дапамозе адмоўных часціц </a:t>
                      </a:r>
                      <a:r>
                        <a:rPr lang="be-BY" sz="18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</a:t>
                      </a:r>
                      <a:r>
                        <a:rPr lang="be-BY" sz="1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ні</a:t>
                      </a:r>
                      <a:r>
                        <a:rPr lang="be-BY" sz="1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слова </a:t>
                      </a:r>
                      <a:r>
                        <a:rPr lang="be-BY" sz="18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нельга</a:t>
                      </a:r>
                      <a:r>
                        <a:rPr lang="be-BY" sz="18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ru-RU" sz="1800" dirty="0">
                        <a:solidFill>
                          <a:schemeClr val="bg1">
                            <a:lumMod val="9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5589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Неба раз’яснілася, пафарбавалася ў зеленаваты халодны колер.У любую пару года Белавежская пушча жыве сваім асаблівым жыццём.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Няма анідзе на зямлі больш цудоўнай ракі, чым мая рака Сож. На сухой траве ні расінкі. </a:t>
                      </a:r>
                      <a:endParaRPr lang="ru-RU" sz="1800" dirty="0">
                        <a:solidFill>
                          <a:schemeClr val="bg1">
                            <a:lumMod val="9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Заўвага!</a:t>
                      </a:r>
                      <a:r>
                        <a:rPr lang="be-BY" sz="16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Сказы з адмоўем </a:t>
                      </a:r>
                      <a:r>
                        <a:rPr lang="be-BY" sz="16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</a:t>
                      </a:r>
                      <a:r>
                        <a:rPr lang="be-BY" sz="16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не заўсёды адмоўныя.</a:t>
                      </a:r>
                      <a:endParaRPr lang="ru-RU" sz="1600" dirty="0">
                        <a:solidFill>
                          <a:schemeClr val="bg1">
                            <a:lumMod val="9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00042"/>
            <a:ext cx="8183880" cy="1285884"/>
          </a:xfrm>
        </p:spPr>
        <p:txBody>
          <a:bodyPr/>
          <a:lstStyle/>
          <a:p>
            <a:pPr algn="ctr"/>
            <a:r>
              <a:rPr lang="be-BY" dirty="0" smtClean="0"/>
              <a:t>Ускладненыя сказы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1285860"/>
          <a:ext cx="8143932" cy="4911449"/>
        </p:xfrm>
        <a:graphic>
          <a:graphicData uri="http://schemas.openxmlformats.org/drawingml/2006/table">
            <a:tbl>
              <a:tblPr/>
              <a:tblGrid>
                <a:gridCol w="2643206"/>
                <a:gridCol w="5500726"/>
              </a:tblGrid>
              <a:tr h="217269"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 такія простыя сказы, што маюць у сваёй структуры: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1) аднародныя члены сказа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Прыляцелі </a:t>
                      </a:r>
                      <a:r>
                        <a:rPr lang="be-BY" sz="1400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жаўрукі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і </a:t>
                      </a:r>
                      <a:r>
                        <a:rPr lang="be-BY" sz="1400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зязюлі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і </a:t>
                      </a:r>
                      <a:r>
                        <a:rPr lang="be-BY" sz="1400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шпакі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 імі </a:t>
                      </a:r>
                      <a:r>
                        <a:rPr lang="be-BY" sz="1400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ластаўкі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34538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2) адасобленыя члены сказа: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а) адасобленае дапаўненне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б) адасобленае азначэнне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в) адасоблены прыдатак 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г) адасобленую акалічнасць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u="dash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Акрамя</a:t>
                      </a:r>
                      <a:r>
                        <a:rPr lang="ru-RU" sz="1400" b="1" i="1" u="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i="1" u="dash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be-BY" sz="1400" b="1" i="1" u="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акаў</a:t>
                      </a:r>
                      <a:r>
                        <a:rPr lang="be-BY" sz="1400" u="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у рэчцы рыба не вадзілася. 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17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u="wavy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Аснежаныя</a:t>
                      </a:r>
                      <a:r>
                        <a:rPr lang="be-BY" sz="1400" u="wavy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u="wavy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цягнуліся да дарогі маладыя яліны.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17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Нас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беларусаў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лічаць людзьмі рахманымі. 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17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 дуб жыве сабе ды жыве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згубіўшы лік часу і гадам.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17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>
                          <a:latin typeface="Times New Roman"/>
                          <a:ea typeface="Times New Roman"/>
                          <a:cs typeface="Times New Roman"/>
                        </a:rPr>
                        <a:t>3) зваротак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Спі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сыночак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спі, 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саколік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ды расці.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34538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>
                          <a:latin typeface="Times New Roman"/>
                          <a:ea typeface="Times New Roman"/>
                          <a:cs typeface="Times New Roman"/>
                        </a:rPr>
                        <a:t>4) пабочныя канструкцыі: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>
                          <a:latin typeface="Times New Roman"/>
                          <a:ea typeface="Times New Roman"/>
                          <a:cs typeface="Times New Roman"/>
                        </a:rPr>
                        <a:t>а) пабочнае слова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>
                          <a:latin typeface="Times New Roman"/>
                          <a:ea typeface="Times New Roman"/>
                          <a:cs typeface="Times New Roman"/>
                        </a:rPr>
                        <a:t>б) пабочнае спалучэнне слоў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>
                          <a:latin typeface="Times New Roman"/>
                          <a:ea typeface="Times New Roman"/>
                          <a:cs typeface="Times New Roman"/>
                        </a:rPr>
                        <a:t>в) пабочны сказ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Смеласць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кажуць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заўсёды бярэ гарады.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17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Адным словам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мястэчка вельмі выдатнае.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345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Век не пражыць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гэта ведае кожны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без непакою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без дум і турбот.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551087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5) устаўныя канструкцыі: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а) устаўное слова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б) устаўное спалучэнне слоў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в) устаўны сказ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e-BY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Ззаду важна ступаюць кароўкі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жуюць жуйку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жвачку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17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Дзяўчынка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гадоў пяці-сямі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выбегла нам насустрач. 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4345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Мы пазналі без памылкі –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выдаў шэлест цемнаты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што прывезлі нам пасылкі, тэлеграмы і лісты.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17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6) параўнальны зварот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 маліна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яе губкі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 твар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 лілея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217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7) выклічнік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Эх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мароз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мароз.</a:t>
                      </a:r>
                      <a:endParaRPr lang="ru-RU" sz="1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967" marR="58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357168"/>
          <a:ext cx="8286808" cy="6551459"/>
        </p:xfrm>
        <a:graphic>
          <a:graphicData uri="http://schemas.openxmlformats.org/drawingml/2006/table">
            <a:tbl>
              <a:tblPr/>
              <a:tblGrid>
                <a:gridCol w="4000528"/>
                <a:gridCol w="428628"/>
                <a:gridCol w="3857652"/>
              </a:tblGrid>
              <a:tr h="35718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Тыпы сказаў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залежнасці </a:t>
                      </a:r>
                      <a:r>
                        <a:rPr lang="be-BY" sz="2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 </a:t>
                      </a:r>
                      <a:r>
                        <a:rPr lang="be-BY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наяўнасці даданых членаў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54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Развітыя</a:t>
                      </a:r>
                      <a:endParaRPr lang="ru-RU" sz="24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Неразвітыя</a:t>
                      </a:r>
                      <a:endParaRPr lang="ru-RU" sz="24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5231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галоўныя члены (або адзін з іх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+ даданыя 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члены (або адзін з іх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толькі галоўныя члены </a:t>
                      </a:r>
                      <a:endParaRPr lang="be-BY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або адзін з іх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02931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000" i="1" u="dotDash" dirty="0" smtClean="0">
                          <a:latin typeface="Times New Roman"/>
                          <a:ea typeface="Times New Roman"/>
                          <a:cs typeface="Times New Roman"/>
                        </a:rPr>
                        <a:t>Пушыста </a:t>
                      </a:r>
                      <a:r>
                        <a:rPr lang="be-BY" sz="20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ўецца-сцелецца </a:t>
                      </a:r>
                      <a:r>
                        <a:rPr lang="be-BY" sz="2000" i="1" u="wavy" dirty="0" smtClean="0">
                          <a:latin typeface="Times New Roman"/>
                          <a:ea typeface="Times New Roman"/>
                          <a:cs typeface="Times New Roman"/>
                        </a:rPr>
                        <a:t>густая </a:t>
                      </a:r>
                      <a:r>
                        <a:rPr lang="be-BY" sz="2000" i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дзераза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20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Неба </a:t>
                      </a:r>
                      <a:r>
                        <a:rPr lang="be-BY" sz="20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сінела.</a:t>
                      </a:r>
                      <a:endParaRPr lang="ru-RU" sz="20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Мароз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20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Вечарэе.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1691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Тыпы</a:t>
                      </a:r>
                      <a:r>
                        <a:rPr lang="be-BY" sz="2800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сказаў у</a:t>
                      </a:r>
                      <a:r>
                        <a:rPr lang="be-BY" sz="2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залежнасці </a:t>
                      </a:r>
                      <a:endParaRPr lang="be-BY" sz="28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 </a:t>
                      </a:r>
                      <a:r>
                        <a:rPr lang="be-BY" sz="2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структуры граматычнай асновы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038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Аднасастаўныя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Двухсастаўныя</a:t>
                      </a:r>
                      <a:endParaRPr lang="ru-RU" sz="2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083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аднакампанентная аснова </a:t>
                      </a:r>
                      <a:endParaRPr lang="ru-RU" sz="2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(або дзейнік, або выказнік)</a:t>
                      </a: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двухкампанентная аснова </a:t>
                      </a:r>
                      <a:endParaRPr lang="ru-RU" sz="2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(дзейнік + выказнік)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9720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Гарачы </a:t>
                      </a:r>
                      <a:r>
                        <a:rPr lang="be-BY" sz="2400" i="1" u="sng" dirty="0">
                          <a:latin typeface="Times New Roman"/>
                          <a:ea typeface="Times New Roman"/>
                          <a:cs typeface="Times New Roman"/>
                        </a:rPr>
                        <a:t>дзень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. На полі </a:t>
                      </a:r>
                      <a:r>
                        <a:rPr lang="be-BY" sz="2400" i="1" u="dbl" dirty="0">
                          <a:latin typeface="Times New Roman"/>
                          <a:ea typeface="Times New Roman"/>
                          <a:cs typeface="Times New Roman"/>
                        </a:rPr>
                        <a:t>душна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На Палессе хутка </a:t>
                      </a:r>
                      <a:r>
                        <a:rPr lang="be-BY" sz="24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насоўваўся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зацяты ў 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сваёй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маўклівасці </a:t>
                      </a:r>
                      <a:r>
                        <a:rPr lang="be-BY" sz="2400" i="1" u="sng" dirty="0">
                          <a:latin typeface="Times New Roman"/>
                          <a:ea typeface="Times New Roman"/>
                          <a:cs typeface="Times New Roman"/>
                        </a:rPr>
                        <a:t>вечар.</a:t>
                      </a:r>
                      <a:endParaRPr lang="ru-RU" sz="2400" u="sng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u="sng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217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316982" cy="102407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be-BY" sz="2800" dirty="0" smtClean="0">
                <a:latin typeface="Times New Roman"/>
                <a:ea typeface="Times New Roman"/>
                <a:cs typeface="Times New Roman"/>
              </a:rPr>
              <a:t>А Д Н А С А С Т А Ў Н Ы Я   С К А З Ы</a:t>
            </a:r>
            <a:r>
              <a:rPr lang="ru-RU" sz="2800" dirty="0" smtClean="0">
                <a:latin typeface="Calibri"/>
                <a:ea typeface="Times New Roman"/>
                <a:cs typeface="Times New Roman"/>
              </a:rPr>
              <a:t/>
            </a:r>
            <a:br>
              <a:rPr lang="ru-RU" sz="2800" dirty="0" smtClean="0">
                <a:latin typeface="Calibri"/>
                <a:ea typeface="Times New Roman"/>
                <a:cs typeface="Times New Roman"/>
              </a:rPr>
            </a:br>
            <a:endParaRPr lang="ru-RU" sz="2800" dirty="0"/>
          </a:p>
        </p:txBody>
      </p:sp>
      <p:pic>
        <p:nvPicPr>
          <p:cNvPr id="5122" name="Picture 2" descr="C:\Users\Светлана\Pictures\x50A_ftye6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1428736"/>
            <a:ext cx="3214710" cy="4500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1428736"/>
          <a:ext cx="5072098" cy="4556760"/>
        </p:xfrm>
        <a:graphic>
          <a:graphicData uri="http://schemas.openxmlformats.org/drawingml/2006/table">
            <a:tbl>
              <a:tblPr/>
              <a:tblGrid>
                <a:gridCol w="2536049"/>
                <a:gridCol w="2536049"/>
              </a:tblGrid>
              <a:tr h="851442">
                <a:tc gridSpan="2"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dirty="0">
                          <a:latin typeface="Times New Roman"/>
                          <a:ea typeface="Times New Roman"/>
                          <a:cs typeface="Times New Roman"/>
                        </a:rPr>
                        <a:t>І. Дзейнікавыя </a:t>
                      </a:r>
                      <a:endParaRPr lang="be-BY" sz="2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з галоўным членам </a:t>
                      </a:r>
                      <a:r>
                        <a:rPr lang="be-BY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be-BY" sz="2800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дзейнікам</a:t>
                      </a: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6708">
                <a:tc gridSpan="2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28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назыўныя </a:t>
                      </a:r>
                      <a:r>
                        <a:rPr lang="be-BY" sz="28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8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намінатыўныя</a:t>
                      </a:r>
                      <a:r>
                        <a:rPr lang="be-BY" sz="28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</a:p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2800" i="1" u="sng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Вясна. Сакавік</a:t>
                      </a:r>
                      <a:r>
                        <a:rPr lang="be-BY" sz="2800" i="1" u="none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800" u="none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966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2000" b="1" i="1" u="none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неразвітыя</a:t>
                      </a:r>
                      <a:endParaRPr lang="ru-RU" sz="2000" b="1" i="1" u="none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2000" b="1" i="1" u="none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развітыя</a:t>
                      </a:r>
                      <a:endParaRPr lang="ru-RU" sz="2000" b="1" i="1" u="none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1227788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2000" i="1" u="sng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Ноч.</a:t>
                      </a:r>
                      <a:r>
                        <a:rPr lang="be-BY" sz="2000" i="1" u="none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Халодная зямлянка. Перастрэлка. Цішыня. </a:t>
                      </a:r>
                      <a:r>
                        <a:rPr lang="be-BY" sz="2000" i="1" u="sng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Завея.</a:t>
                      </a:r>
                      <a:r>
                        <a:rPr lang="be-BY" sz="2000" i="1" u="none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endParaRPr lang="ru-RU" sz="2000" u="none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2000" i="1" u="sng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Гоман </a:t>
                      </a:r>
                      <a:r>
                        <a:rPr lang="be-BY" sz="2000" i="1" u="non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іскрыстых крыніц. </a:t>
                      </a:r>
                      <a:r>
                        <a:rPr lang="be-BY" sz="2000" i="1" u="sng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Фарбы</a:t>
                      </a:r>
                      <a:r>
                        <a:rPr lang="be-BY" sz="2000" i="1" u="non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вясны</a:t>
                      </a:r>
                    </a:p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2000" i="1" u="sng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Спакой </a:t>
                      </a:r>
                      <a:r>
                        <a:rPr lang="be-BY" sz="2000" i="1" u="non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зімовых вечароў.</a:t>
                      </a:r>
                      <a:endParaRPr lang="ru-RU" sz="2000" i="1" u="none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727" marR="5972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5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342</TotalTime>
  <Words>1251</Words>
  <Application>Microsoft Office PowerPoint</Application>
  <PresentationFormat>Экран (4:3)</PresentationFormat>
  <Paragraphs>227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Аспект</vt:lpstr>
      <vt:lpstr>Тыпы  простых сказаў</vt:lpstr>
      <vt:lpstr>Презентация PowerPoint</vt:lpstr>
      <vt:lpstr>Презентация PowerPoint</vt:lpstr>
      <vt:lpstr>   П Р О С Т Ы Я  С К А З Ы </vt:lpstr>
      <vt:lpstr>Тыпы сказаў паводле граматычнай структуры </vt:lpstr>
      <vt:lpstr>     Няўскладненыя сказы </vt:lpstr>
      <vt:lpstr>Ускладненыя сказы </vt:lpstr>
      <vt:lpstr>Презентация PowerPoint</vt:lpstr>
      <vt:lpstr>А Д Н А С А С Т А Ў Н Ы Я   С К А З Ы </vt:lpstr>
      <vt:lpstr>           ІІ. ВЫКАЗНІКАВЫЯ (з галоўным членам – выказнікам)   </vt:lpstr>
      <vt:lpstr>б) пэўна-асабовыя сказы </vt:lpstr>
      <vt:lpstr>         </vt:lpstr>
      <vt:lpstr>Презентация PowerPoint</vt:lpstr>
      <vt:lpstr>Презентация PowerPoint</vt:lpstr>
      <vt:lpstr> Спосабы выражэння выказніка  ў безасабовых сказах</vt:lpstr>
      <vt:lpstr>Спосабы выражэння выказніка  ў безасабовых сказах (працяг)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Правапіс  складаных слоў </dc:title>
  <dc:creator>Светлана</dc:creator>
  <cp:lastModifiedBy>Olesya Drobyshevskaya</cp:lastModifiedBy>
  <cp:revision>47</cp:revision>
  <dcterms:created xsi:type="dcterms:W3CDTF">2015-05-24T20:36:33Z</dcterms:created>
  <dcterms:modified xsi:type="dcterms:W3CDTF">2017-03-31T12:09:12Z</dcterms:modified>
</cp:coreProperties>
</file>